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25"/>
  </p:notesMasterIdLst>
  <p:sldIdLst>
    <p:sldId id="257" r:id="rId2"/>
    <p:sldId id="258" r:id="rId3"/>
    <p:sldId id="355" r:id="rId4"/>
    <p:sldId id="367" r:id="rId5"/>
    <p:sldId id="279" r:id="rId6"/>
    <p:sldId id="356" r:id="rId7"/>
    <p:sldId id="357" r:id="rId8"/>
    <p:sldId id="365" r:id="rId9"/>
    <p:sldId id="366" r:id="rId10"/>
    <p:sldId id="368" r:id="rId11"/>
    <p:sldId id="369" r:id="rId12"/>
    <p:sldId id="370" r:id="rId13"/>
    <p:sldId id="374" r:id="rId14"/>
    <p:sldId id="373" r:id="rId15"/>
    <p:sldId id="375" r:id="rId16"/>
    <p:sldId id="376" r:id="rId17"/>
    <p:sldId id="358" r:id="rId18"/>
    <p:sldId id="359" r:id="rId19"/>
    <p:sldId id="360" r:id="rId20"/>
    <p:sldId id="361" r:id="rId21"/>
    <p:sldId id="362" r:id="rId22"/>
    <p:sldId id="364" r:id="rId23"/>
    <p:sldId id="363" r:id="rId24"/>
  </p:sldIdLst>
  <p:sldSz cx="12192000" cy="6858000"/>
  <p:notesSz cx="6858000" cy="9144000"/>
  <p:embeddedFontLst>
    <p:embeddedFont>
      <p:font typeface="맑은 고딕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2F"/>
    <a:srgbClr val="000000"/>
    <a:srgbClr val="D0CECE"/>
    <a:srgbClr val="8DBABD"/>
    <a:srgbClr val="E6E6E6"/>
    <a:srgbClr val="634EEA"/>
    <a:srgbClr val="BDBDFF"/>
    <a:srgbClr val="523BE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819" autoAdjust="0"/>
    <p:restoredTop sz="94660"/>
  </p:normalViewPr>
  <p:slideViewPr>
    <p:cSldViewPr snapToGrid="0">
      <p:cViewPr>
        <p:scale>
          <a:sx n="75" d="100"/>
          <a:sy n="75" d="100"/>
        </p:scale>
        <p:origin x="-1962" y="-10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corn\Desktop\&#54616;&#46993;\&#50977;&#50500;&#51068;&#44592;%20&#51312;&#48324;&#44284;&#51228;\&#44036;&#53944;&#52264;&#5394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plotArea>
      <c:layout/>
      <c:barChart>
        <c:barDir val="bar"/>
        <c:grouping val="stacked"/>
        <c:ser>
          <c:idx val="0"/>
          <c:order val="0"/>
          <c:tx>
            <c:strRef>
              <c:f>Sheet1!$C$1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</c:spPr>
          <c:dLbls>
            <c:dLbl>
              <c:idx val="0"/>
              <c:delete val="1"/>
            </c:dLbl>
            <c:dLblPos val="inEnd"/>
            <c:showVal val="1"/>
          </c:dLbls>
          <c:cat>
            <c:multiLvlStrRef>
              <c:f>Sheet1!$A$2:$B$6</c:f>
              <c:multiLvlStrCache>
                <c:ptCount val="5"/>
                <c:lvl>
                  <c:pt idx="0">
                    <c:v>요구사항분석</c:v>
                  </c:pt>
                  <c:pt idx="1">
                    <c:v>시스템분석</c:v>
                  </c:pt>
                  <c:pt idx="2">
                    <c:v>시스템설계</c:v>
                  </c:pt>
                  <c:pt idx="3">
                    <c:v>화면구현</c:v>
                  </c:pt>
                  <c:pt idx="4">
                    <c:v>테스트</c:v>
                  </c:pt>
                </c:lvl>
                <c:lvl>
                  <c:pt idx="0">
                    <c:v>Category1</c:v>
                  </c:pt>
                  <c:pt idx="3">
                    <c:v>Category2</c:v>
                  </c:pt>
                </c:lvl>
              </c:multiLvlStrCache>
            </c:multiLvlStrRef>
          </c:cat>
          <c:val>
            <c:numRef>
              <c:f>Sheet1!$C$2:$C$6</c:f>
              <c:numCache>
                <c:formatCode>yyyy/mm/dd</c:formatCode>
                <c:ptCount val="5"/>
                <c:pt idx="0">
                  <c:v>43269</c:v>
                </c:pt>
                <c:pt idx="1">
                  <c:v>43272</c:v>
                </c:pt>
                <c:pt idx="2">
                  <c:v>43277</c:v>
                </c:pt>
                <c:pt idx="3">
                  <c:v>43289</c:v>
                </c:pt>
                <c:pt idx="4">
                  <c:v>43294</c:v>
                </c:pt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기간</c:v>
                </c:pt>
              </c:strCache>
            </c:strRef>
          </c:tx>
          <c:spPr>
            <a:solidFill>
              <a:srgbClr val="FF0000"/>
            </a:solidFill>
          </c:spPr>
          <c:dLbls>
            <c:showVal val="1"/>
          </c:dLbls>
          <c:cat>
            <c:multiLvlStrRef>
              <c:f>Sheet1!$A$2:$B$6</c:f>
              <c:multiLvlStrCache>
                <c:ptCount val="5"/>
                <c:lvl>
                  <c:pt idx="0">
                    <c:v>요구사항분석</c:v>
                  </c:pt>
                  <c:pt idx="1">
                    <c:v>시스템분석</c:v>
                  </c:pt>
                  <c:pt idx="2">
                    <c:v>시스템설계</c:v>
                  </c:pt>
                  <c:pt idx="3">
                    <c:v>화면구현</c:v>
                  </c:pt>
                  <c:pt idx="4">
                    <c:v>테스트</c:v>
                  </c:pt>
                </c:lvl>
                <c:lvl>
                  <c:pt idx="0">
                    <c:v>Category1</c:v>
                  </c:pt>
                  <c:pt idx="3">
                    <c:v>Category2</c:v>
                  </c:pt>
                </c:lvl>
              </c:multiLvlStrCache>
            </c:multiLvl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</c:v>
                </c:pt>
                <c:pt idx="1">
                  <c:v>5</c:v>
                </c:pt>
                <c:pt idx="2">
                  <c:v>12</c:v>
                </c:pt>
                <c:pt idx="3">
                  <c:v>5</c:v>
                </c:pt>
                <c:pt idx="4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종료일</c:v>
                </c:pt>
              </c:strCache>
            </c:strRef>
          </c:tx>
          <c:spPr>
            <a:noFill/>
          </c:spP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smtClean="0"/>
                      <a:t>2018-06-21</a:t>
                    </a:r>
                  </a:p>
                </c:rich>
              </c:tx>
              <c:dLblPos val="inBase"/>
              <c:showVal val="1"/>
            </c:dLbl>
            <c:dLblPos val="inBase"/>
            <c:showVal val="1"/>
          </c:dLbls>
          <c:cat>
            <c:multiLvlStrRef>
              <c:f>Sheet1!$A$2:$B$6</c:f>
              <c:multiLvlStrCache>
                <c:ptCount val="5"/>
                <c:lvl>
                  <c:pt idx="0">
                    <c:v>요구사항분석</c:v>
                  </c:pt>
                  <c:pt idx="1">
                    <c:v>시스템분석</c:v>
                  </c:pt>
                  <c:pt idx="2">
                    <c:v>시스템설계</c:v>
                  </c:pt>
                  <c:pt idx="3">
                    <c:v>화면구현</c:v>
                  </c:pt>
                  <c:pt idx="4">
                    <c:v>테스트</c:v>
                  </c:pt>
                </c:lvl>
                <c:lvl>
                  <c:pt idx="0">
                    <c:v>Category1</c:v>
                  </c:pt>
                  <c:pt idx="3">
                    <c:v>Category2</c:v>
                  </c:pt>
                </c:lvl>
              </c:multiLvlStrCache>
            </c:multiLvlStrRef>
          </c:cat>
          <c:val>
            <c:numRef>
              <c:f>Sheet1!$E$2:$E$6</c:f>
              <c:numCache>
                <c:formatCode>yyyy/mm/dd</c:formatCode>
                <c:ptCount val="5"/>
                <c:pt idx="0">
                  <c:v>43271</c:v>
                </c:pt>
                <c:pt idx="1">
                  <c:v>43276</c:v>
                </c:pt>
                <c:pt idx="2">
                  <c:v>43288</c:v>
                </c:pt>
                <c:pt idx="3">
                  <c:v>43293</c:v>
                </c:pt>
                <c:pt idx="4">
                  <c:v>43294</c:v>
                </c:pt>
              </c:numCache>
            </c:numRef>
          </c:val>
        </c:ser>
        <c:overlap val="100"/>
        <c:axId val="46115840"/>
        <c:axId val="46850816"/>
      </c:barChart>
      <c:catAx>
        <c:axId val="46115840"/>
        <c:scaling>
          <c:orientation val="maxMin"/>
        </c:scaling>
        <c:axPos val="l"/>
        <c:tickLblPos val="nextTo"/>
        <c:crossAx val="46850816"/>
        <c:crosses val="autoZero"/>
        <c:auto val="1"/>
        <c:lblAlgn val="ctr"/>
        <c:lblOffset val="100"/>
      </c:catAx>
      <c:valAx>
        <c:axId val="46850816"/>
        <c:scaling>
          <c:orientation val="minMax"/>
          <c:max val="43294"/>
          <c:min val="43269"/>
        </c:scaling>
        <c:axPos val="t"/>
        <c:majorGridlines/>
        <c:numFmt formatCode="yyyy/mm/dd" sourceLinked="1"/>
        <c:tickLblPos val="nextTo"/>
        <c:crossAx val="46115840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pPr/>
              <a:t>2018-06-21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01063" y="1148446"/>
            <a:ext cx="69525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spc="-300" dirty="0" smtClean="0">
                <a:solidFill>
                  <a:srgbClr val="00002F"/>
                </a:solidFill>
                <a:latin typeface="+mn-ea"/>
              </a:rPr>
              <a:t>어머 이건 </a:t>
            </a:r>
            <a:r>
              <a:rPr lang="ko-KR" altLang="en-US" sz="7200" spc="-300" dirty="0" err="1" smtClean="0">
                <a:solidFill>
                  <a:srgbClr val="00002F"/>
                </a:solidFill>
                <a:latin typeface="+mn-ea"/>
              </a:rPr>
              <a:t>사야되</a:t>
            </a:r>
            <a:endParaRPr lang="ko-KR" altLang="en-US" sz="7200" spc="-3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79231" y="5249146"/>
            <a:ext cx="3005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 smtClean="0">
                <a:solidFill>
                  <a:srgbClr val="00002F"/>
                </a:solidFill>
                <a:latin typeface="+mn-ea"/>
              </a:rPr>
              <a:t>최재호</a:t>
            </a:r>
            <a:r>
              <a:rPr lang="en-US" altLang="ko-KR" sz="2800" spc="-300" dirty="0" smtClean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2800" spc="-300" dirty="0" smtClean="0">
                <a:solidFill>
                  <a:srgbClr val="00002F"/>
                </a:solidFill>
                <a:latin typeface="+mn-ea"/>
              </a:rPr>
              <a:t>조창현</a:t>
            </a:r>
            <a:r>
              <a:rPr lang="en-US" altLang="ko-KR" sz="2800" spc="-300" dirty="0" smtClean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2800" spc="-300" dirty="0" smtClean="0">
                <a:solidFill>
                  <a:srgbClr val="00002F"/>
                </a:solidFill>
                <a:latin typeface="+mn-ea"/>
              </a:rPr>
              <a:t>김찬</a:t>
            </a:r>
            <a:endParaRPr lang="en-US" altLang="ko-KR" sz="2800" spc="-300" dirty="0" smtClean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2883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직선 연결선 96"/>
          <p:cNvCxnSpPr/>
          <p:nvPr/>
        </p:nvCxnSpPr>
        <p:spPr>
          <a:xfrm rot="5400000" flipH="1" flipV="1">
            <a:off x="4311650" y="6203950"/>
            <a:ext cx="863600" cy="444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rot="5400000" flipH="1" flipV="1">
            <a:off x="-1282700" y="5143500"/>
            <a:ext cx="3454400" cy="1397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5400000" flipH="1" flipV="1">
            <a:off x="3536950" y="6203950"/>
            <a:ext cx="863600" cy="444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0" y="3327400"/>
            <a:ext cx="838200" cy="698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0" y="4025900"/>
            <a:ext cx="939800" cy="88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0" y="4178300"/>
            <a:ext cx="99060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V="1">
            <a:off x="0" y="4102100"/>
            <a:ext cx="1193800" cy="1079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rot="5400000" flipH="1" flipV="1">
            <a:off x="-419100" y="4584700"/>
            <a:ext cx="1714500" cy="876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rot="5400000" flipH="1" flipV="1">
            <a:off x="-673100" y="4889500"/>
            <a:ext cx="2311400" cy="965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3500" y="406400"/>
            <a:ext cx="250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 smtClean="0">
                <a:solidFill>
                  <a:srgbClr val="00002F"/>
                </a:solidFill>
                <a:latin typeface="+mn-ea"/>
              </a:rPr>
              <a:t>데이터베이스  설계</a:t>
            </a:r>
          </a:p>
        </p:txBody>
      </p:sp>
      <p:cxnSp>
        <p:nvCxnSpPr>
          <p:cNvPr id="13" name="직선 연결선 12"/>
          <p:cNvCxnSpPr/>
          <p:nvPr/>
        </p:nvCxnSpPr>
        <p:spPr>
          <a:xfrm rot="16200000" flipH="1">
            <a:off x="-260350" y="2838450"/>
            <a:ext cx="1384300" cy="863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대체 처리 13"/>
          <p:cNvSpPr/>
          <p:nvPr/>
        </p:nvSpPr>
        <p:spPr>
          <a:xfrm>
            <a:off x="-914400" y="2260600"/>
            <a:ext cx="914400" cy="612648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회원번호</a:t>
            </a:r>
            <a:endParaRPr lang="ko-KR" altLang="en-US" dirty="0"/>
          </a:p>
        </p:txBody>
      </p:sp>
      <p:sp>
        <p:nvSpPr>
          <p:cNvPr id="17" name="순서도: 처리 16"/>
          <p:cNvSpPr/>
          <p:nvPr/>
        </p:nvSpPr>
        <p:spPr>
          <a:xfrm>
            <a:off x="609600" y="3759200"/>
            <a:ext cx="1270000" cy="5588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</a:t>
            </a:r>
            <a:r>
              <a:rPr lang="ko-KR" altLang="en-US" dirty="0" smtClean="0"/>
              <a:t>원</a:t>
            </a:r>
            <a:endParaRPr lang="ko-KR" altLang="en-US" dirty="0"/>
          </a:p>
        </p:txBody>
      </p:sp>
      <p:sp>
        <p:nvSpPr>
          <p:cNvPr id="18" name="순서도: 처리 17"/>
          <p:cNvSpPr/>
          <p:nvPr/>
        </p:nvSpPr>
        <p:spPr>
          <a:xfrm>
            <a:off x="6819900" y="-1346200"/>
            <a:ext cx="1270000" cy="5588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순서도: 판단 20"/>
          <p:cNvSpPr/>
          <p:nvPr/>
        </p:nvSpPr>
        <p:spPr>
          <a:xfrm>
            <a:off x="5689600" y="-901700"/>
            <a:ext cx="914400" cy="612648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대체 처리 21"/>
          <p:cNvSpPr/>
          <p:nvPr/>
        </p:nvSpPr>
        <p:spPr>
          <a:xfrm>
            <a:off x="-914400" y="3784600"/>
            <a:ext cx="914400" cy="612648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비밀번호</a:t>
            </a:r>
            <a:endParaRPr lang="ko-KR" altLang="en-US" dirty="0"/>
          </a:p>
        </p:txBody>
      </p:sp>
      <p:sp>
        <p:nvSpPr>
          <p:cNvPr id="23" name="순서도: 대체 처리 22"/>
          <p:cNvSpPr/>
          <p:nvPr/>
        </p:nvSpPr>
        <p:spPr>
          <a:xfrm>
            <a:off x="-914400" y="3022600"/>
            <a:ext cx="914400" cy="612648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아이디</a:t>
            </a:r>
            <a:endParaRPr lang="ko-KR" altLang="en-US" dirty="0"/>
          </a:p>
        </p:txBody>
      </p:sp>
      <p:sp>
        <p:nvSpPr>
          <p:cNvPr id="25" name="순서도: 대체 처리 24"/>
          <p:cNvSpPr/>
          <p:nvPr/>
        </p:nvSpPr>
        <p:spPr>
          <a:xfrm>
            <a:off x="-914400" y="5800852"/>
            <a:ext cx="914400" cy="612648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전화번호</a:t>
            </a:r>
            <a:endParaRPr lang="ko-KR" altLang="en-US" dirty="0"/>
          </a:p>
        </p:txBody>
      </p:sp>
      <p:sp>
        <p:nvSpPr>
          <p:cNvPr id="26" name="순서도: 대체 처리 25"/>
          <p:cNvSpPr/>
          <p:nvPr/>
        </p:nvSpPr>
        <p:spPr>
          <a:xfrm>
            <a:off x="-914400" y="4467352"/>
            <a:ext cx="914400" cy="612648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이름</a:t>
            </a:r>
            <a:endParaRPr lang="ko-KR" altLang="en-US" dirty="0"/>
          </a:p>
        </p:txBody>
      </p:sp>
      <p:sp>
        <p:nvSpPr>
          <p:cNvPr id="27" name="순서도: 대체 처리 26"/>
          <p:cNvSpPr/>
          <p:nvPr/>
        </p:nvSpPr>
        <p:spPr>
          <a:xfrm>
            <a:off x="-914400" y="5154676"/>
            <a:ext cx="914400" cy="612648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생년 월일</a:t>
            </a:r>
            <a:endParaRPr lang="ko-KR" altLang="en-US" dirty="0"/>
          </a:p>
        </p:txBody>
      </p:sp>
      <p:sp>
        <p:nvSpPr>
          <p:cNvPr id="28" name="순서도: 대체 처리 27"/>
          <p:cNvSpPr/>
          <p:nvPr/>
        </p:nvSpPr>
        <p:spPr>
          <a:xfrm>
            <a:off x="-914400" y="6488176"/>
            <a:ext cx="914400" cy="612648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메일</a:t>
            </a:r>
            <a:endParaRPr lang="ko-KR" altLang="en-US" dirty="0"/>
          </a:p>
        </p:txBody>
      </p:sp>
      <p:sp>
        <p:nvSpPr>
          <p:cNvPr id="48" name="순서도: 처리 47"/>
          <p:cNvSpPr/>
          <p:nvPr/>
        </p:nvSpPr>
        <p:spPr>
          <a:xfrm>
            <a:off x="3835400" y="5689600"/>
            <a:ext cx="1270000" cy="5588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판매</a:t>
            </a:r>
            <a:endParaRPr lang="ko-KR" altLang="en-US" dirty="0"/>
          </a:p>
        </p:txBody>
      </p:sp>
      <p:sp>
        <p:nvSpPr>
          <p:cNvPr id="92" name="순서도: 대체 처리 91"/>
          <p:cNvSpPr/>
          <p:nvPr/>
        </p:nvSpPr>
        <p:spPr>
          <a:xfrm>
            <a:off x="3276600" y="6551676"/>
            <a:ext cx="914400" cy="612648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순서도: 대체 처리 92"/>
          <p:cNvSpPr/>
          <p:nvPr/>
        </p:nvSpPr>
        <p:spPr>
          <a:xfrm>
            <a:off x="4432300" y="6551676"/>
            <a:ext cx="914400" cy="612648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순서도: 대체 처리 93"/>
          <p:cNvSpPr/>
          <p:nvPr/>
        </p:nvSpPr>
        <p:spPr>
          <a:xfrm>
            <a:off x="3035300" y="3262376"/>
            <a:ext cx="914400" cy="612648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순서도: 대체 처리 97"/>
          <p:cNvSpPr/>
          <p:nvPr/>
        </p:nvSpPr>
        <p:spPr>
          <a:xfrm>
            <a:off x="-914400" y="7248652"/>
            <a:ext cx="914400" cy="612648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주소</a:t>
            </a:r>
            <a:endParaRPr lang="ko-KR" altLang="en-US" dirty="0"/>
          </a:p>
        </p:txBody>
      </p:sp>
      <p:sp>
        <p:nvSpPr>
          <p:cNvPr id="105" name="순서도: 대체 처리 104"/>
          <p:cNvSpPr/>
          <p:nvPr/>
        </p:nvSpPr>
        <p:spPr>
          <a:xfrm>
            <a:off x="3149600" y="-968248"/>
            <a:ext cx="914400" cy="612648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순서도: 처리 110"/>
          <p:cNvSpPr/>
          <p:nvPr/>
        </p:nvSpPr>
        <p:spPr>
          <a:xfrm>
            <a:off x="7175500" y="3619500"/>
            <a:ext cx="1270000" cy="5588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물품</a:t>
            </a:r>
            <a:endParaRPr lang="ko-KR" altLang="en-US" dirty="0"/>
          </a:p>
        </p:txBody>
      </p:sp>
      <p:sp>
        <p:nvSpPr>
          <p:cNvPr id="112" name="순서도: 처리 111"/>
          <p:cNvSpPr/>
          <p:nvPr/>
        </p:nvSpPr>
        <p:spPr>
          <a:xfrm>
            <a:off x="5118100" y="1511300"/>
            <a:ext cx="1270000" cy="5588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mber"/>
          <p:cNvSpPr txBox="1">
            <a:spLocks/>
          </p:cNvSpPr>
          <p:nvPr/>
        </p:nvSpPr>
        <p:spPr>
          <a:xfrm>
            <a:off x="1701800" y="-438150"/>
            <a:ext cx="7759700" cy="13462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회원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표"/>
          <p:cNvGraphicFramePr/>
          <p:nvPr/>
        </p:nvGraphicFramePr>
        <p:xfrm>
          <a:off x="800100" y="943742"/>
          <a:ext cx="10337800" cy="5442396"/>
        </p:xfrm>
        <a:graphic>
          <a:graphicData uri="http://schemas.openxmlformats.org/drawingml/2006/table">
            <a:tbl>
              <a:tblPr firstRow="1" firstCol="1"/>
              <a:tblGrid>
                <a:gridCol w="565316"/>
                <a:gridCol w="1731974"/>
                <a:gridCol w="1651149"/>
                <a:gridCol w="1506994"/>
                <a:gridCol w="947640"/>
                <a:gridCol w="961273"/>
                <a:gridCol w="1115904"/>
                <a:gridCol w="708906"/>
                <a:gridCol w="1148644"/>
              </a:tblGrid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No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속성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컬럼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자료형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크기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유일키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Null 허용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디폴트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회원번호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P_NUM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PK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아이디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P_ID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</a:t>
                      </a:r>
                      <a:r>
                        <a:rPr sz="1600" smtClean="0"/>
                        <a:t>archar2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30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Y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U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비밀번호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P_PASS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</a:t>
                      </a:r>
                      <a:r>
                        <a:rPr sz="1600" smtClean="0"/>
                        <a:t>archar2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이름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P_NAME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Varchar2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569538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휴대전화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P_CALL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12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569538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주소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P_LOC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Varchar2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150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err="1" smtClean="0"/>
                        <a:t>이메일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P_MAIL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Varchar2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30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smtClean="0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생년월일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P_BIRTH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Date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50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mber"/>
          <p:cNvSpPr txBox="1">
            <a:spLocks/>
          </p:cNvSpPr>
          <p:nvPr/>
        </p:nvSpPr>
        <p:spPr>
          <a:xfrm>
            <a:off x="1701800" y="-438150"/>
            <a:ext cx="7759700" cy="13462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물품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표"/>
          <p:cNvGraphicFramePr/>
          <p:nvPr/>
        </p:nvGraphicFramePr>
        <p:xfrm>
          <a:off x="838200" y="1172342"/>
          <a:ext cx="10337800" cy="3643338"/>
        </p:xfrm>
        <a:graphic>
          <a:graphicData uri="http://schemas.openxmlformats.org/drawingml/2006/table">
            <a:tbl>
              <a:tblPr firstRow="1" firstCol="1"/>
              <a:tblGrid>
                <a:gridCol w="565316"/>
                <a:gridCol w="1731974"/>
                <a:gridCol w="1651149"/>
                <a:gridCol w="1506994"/>
                <a:gridCol w="947640"/>
                <a:gridCol w="961273"/>
                <a:gridCol w="1115904"/>
                <a:gridCol w="708906"/>
                <a:gridCol w="1148644"/>
              </a:tblGrid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No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속성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컬럼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자료형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크기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유일키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Null 허용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디폴트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물품번호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T_NUM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Varchar2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PK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물품명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T_NAME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</a:t>
                      </a:r>
                      <a:r>
                        <a:rPr sz="1600" smtClean="0"/>
                        <a:t>archar2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30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물품가격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T_PRICE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물품개수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T_CNT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10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569538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물품 이미지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T_IMG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Varchar2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500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mber"/>
          <p:cNvSpPr txBox="1">
            <a:spLocks/>
          </p:cNvSpPr>
          <p:nvPr/>
        </p:nvSpPr>
        <p:spPr>
          <a:xfrm>
            <a:off x="1701800" y="-438150"/>
            <a:ext cx="7759700" cy="13462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800" dirty="0" smtClean="0"/>
              <a:t>후기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표"/>
          <p:cNvGraphicFramePr/>
          <p:nvPr/>
        </p:nvGraphicFramePr>
        <p:xfrm>
          <a:off x="800100" y="943742"/>
          <a:ext cx="10337800" cy="3688560"/>
        </p:xfrm>
        <a:graphic>
          <a:graphicData uri="http://schemas.openxmlformats.org/drawingml/2006/table">
            <a:tbl>
              <a:tblPr firstRow="1" firstCol="1"/>
              <a:tblGrid>
                <a:gridCol w="565316"/>
                <a:gridCol w="1731974"/>
                <a:gridCol w="1651149"/>
                <a:gridCol w="1506994"/>
                <a:gridCol w="947640"/>
                <a:gridCol w="961273"/>
                <a:gridCol w="1115904"/>
                <a:gridCol w="708906"/>
                <a:gridCol w="1148644"/>
              </a:tblGrid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No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속성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컬럼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자료형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크기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유일키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Null 허용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디폴트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후기 글 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F_NUM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Varchar2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Y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PK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후기 내용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F_COM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Varchar2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500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별점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F_SCORE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10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5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후기 이미지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F_IMG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Vachar2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100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물품번호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T_NUM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Varchar2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F</a:t>
                      </a:r>
                      <a:r>
                        <a:rPr sz="1600" smtClean="0"/>
                        <a:t>K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mber"/>
          <p:cNvSpPr txBox="1">
            <a:spLocks/>
          </p:cNvSpPr>
          <p:nvPr/>
        </p:nvSpPr>
        <p:spPr>
          <a:xfrm>
            <a:off x="1701800" y="-438150"/>
            <a:ext cx="7759700" cy="13462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구매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표"/>
          <p:cNvGraphicFramePr/>
          <p:nvPr/>
        </p:nvGraphicFramePr>
        <p:xfrm>
          <a:off x="800100" y="943742"/>
          <a:ext cx="10337800" cy="3028578"/>
        </p:xfrm>
        <a:graphic>
          <a:graphicData uri="http://schemas.openxmlformats.org/drawingml/2006/table">
            <a:tbl>
              <a:tblPr firstRow="1" firstCol="1"/>
              <a:tblGrid>
                <a:gridCol w="565316"/>
                <a:gridCol w="1731974"/>
                <a:gridCol w="1651149"/>
                <a:gridCol w="1506994"/>
                <a:gridCol w="947640"/>
                <a:gridCol w="961273"/>
                <a:gridCol w="1115904"/>
                <a:gridCol w="708906"/>
                <a:gridCol w="1148644"/>
              </a:tblGrid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No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속성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컬럼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자료형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크기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유일키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Null 허용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디폴트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결제정보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B_INFO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Varchar2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PK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결제조회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B_SERCH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</a:t>
                      </a:r>
                      <a:r>
                        <a:rPr sz="1600" smtClean="0"/>
                        <a:t>archar2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smtClean="0"/>
                        <a:t>회원번호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smtClean="0"/>
                        <a:t>P_NUM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smtClean="0"/>
                        <a:t>Number</a:t>
                      </a:r>
                      <a:endParaRPr lang="en-US" sz="1600" dirty="0" smtClean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 smtClean="0"/>
                        <a:t>30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smtClean="0"/>
                        <a:t>FK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569538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smtClean="0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  <a:endParaRPr lang="en-US" sz="1600" b="1" dirty="0" smtClean="0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smtClean="0"/>
                        <a:t>물품번호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smtClean="0"/>
                        <a:t>T_NUM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smtClean="0"/>
                        <a:t>Varchar2</a:t>
                      </a:r>
                      <a:endParaRPr lang="en-US" sz="1600" dirty="0" smtClean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 smtClean="0"/>
                        <a:t>30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mtClean="0"/>
                        <a:t>N</a:t>
                      </a:r>
                      <a:endParaRPr lang="ko-KR" altLang="en-US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mtClean="0"/>
                        <a:t>FK</a:t>
                      </a:r>
                      <a:endParaRPr lang="ko-KR" altLang="en-US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mber"/>
          <p:cNvSpPr txBox="1">
            <a:spLocks/>
          </p:cNvSpPr>
          <p:nvPr/>
        </p:nvSpPr>
        <p:spPr>
          <a:xfrm>
            <a:off x="1701800" y="-438150"/>
            <a:ext cx="7759700" cy="13462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구매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표"/>
          <p:cNvGraphicFramePr/>
          <p:nvPr/>
        </p:nvGraphicFramePr>
        <p:xfrm>
          <a:off x="800100" y="943742"/>
          <a:ext cx="10337800" cy="3028578"/>
        </p:xfrm>
        <a:graphic>
          <a:graphicData uri="http://schemas.openxmlformats.org/drawingml/2006/table">
            <a:tbl>
              <a:tblPr firstRow="1" firstCol="1"/>
              <a:tblGrid>
                <a:gridCol w="565316"/>
                <a:gridCol w="1731974"/>
                <a:gridCol w="1651149"/>
                <a:gridCol w="1506994"/>
                <a:gridCol w="947640"/>
                <a:gridCol w="961273"/>
                <a:gridCol w="1115904"/>
                <a:gridCol w="708906"/>
                <a:gridCol w="1148644"/>
              </a:tblGrid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No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속성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컬럼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자료형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크기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유일키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Null 허용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디폴트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결제정보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B_INFO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Varchar2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PK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결제조회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B_SERCH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</a:t>
                      </a:r>
                      <a:r>
                        <a:rPr sz="1600" smtClean="0"/>
                        <a:t>archar2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회원번호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P_NUM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FK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569538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물품번호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T_NUM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Varchar2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N</a:t>
                      </a:r>
                      <a:endParaRPr lang="ko-KR" altLang="en-US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FK</a:t>
                      </a:r>
                      <a:endParaRPr lang="ko-KR" altLang="en-US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mber"/>
          <p:cNvSpPr txBox="1">
            <a:spLocks/>
          </p:cNvSpPr>
          <p:nvPr/>
        </p:nvSpPr>
        <p:spPr>
          <a:xfrm>
            <a:off x="1701800" y="-438150"/>
            <a:ext cx="7759700" cy="13462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구매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표"/>
          <p:cNvGraphicFramePr/>
          <p:nvPr/>
        </p:nvGraphicFramePr>
        <p:xfrm>
          <a:off x="800100" y="943742"/>
          <a:ext cx="10337800" cy="3028578"/>
        </p:xfrm>
        <a:graphic>
          <a:graphicData uri="http://schemas.openxmlformats.org/drawingml/2006/table">
            <a:tbl>
              <a:tblPr firstRow="1" firstCol="1"/>
              <a:tblGrid>
                <a:gridCol w="565316"/>
                <a:gridCol w="1731974"/>
                <a:gridCol w="1651149"/>
                <a:gridCol w="1506994"/>
                <a:gridCol w="947640"/>
                <a:gridCol w="961273"/>
                <a:gridCol w="1115904"/>
                <a:gridCol w="708906"/>
                <a:gridCol w="1148644"/>
              </a:tblGrid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No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속성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컬럼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자료형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크기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유일키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Null 허용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디폴트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결제정보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B_INFO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Varchar2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PK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결제조회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B_SERCH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</a:t>
                      </a:r>
                      <a:r>
                        <a:rPr sz="1600" smtClean="0"/>
                        <a:t>archar2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회원번호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P_NUM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FK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569538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물품번호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T_NUM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Varchar2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N</a:t>
                      </a:r>
                      <a:endParaRPr lang="ko-KR" altLang="en-US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FK</a:t>
                      </a:r>
                      <a:endParaRPr lang="ko-KR" altLang="en-US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corn\Desktop\b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7163" y="1227138"/>
            <a:ext cx="8605837" cy="306303"/>
          </a:xfrm>
          <a:prstGeom prst="rect">
            <a:avLst/>
          </a:prstGeom>
          <a:noFill/>
        </p:spPr>
      </p:pic>
      <p:pic>
        <p:nvPicPr>
          <p:cNvPr id="1027" name="Picture 3" descr="C:\Users\acorn\Desktop\bbbb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2250" y="1808164"/>
            <a:ext cx="7181850" cy="3429728"/>
          </a:xfrm>
          <a:prstGeom prst="rect">
            <a:avLst/>
          </a:prstGeom>
          <a:noFill/>
        </p:spPr>
      </p:pic>
      <p:pic>
        <p:nvPicPr>
          <p:cNvPr id="1028" name="Picture 4" descr="C:\Users\acorn\Desktop\vvvv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88438" y="1989139"/>
            <a:ext cx="1077591" cy="1808161"/>
          </a:xfrm>
          <a:prstGeom prst="rect">
            <a:avLst/>
          </a:prstGeom>
          <a:noFill/>
        </p:spPr>
      </p:pic>
      <p:pic>
        <p:nvPicPr>
          <p:cNvPr id="1029" name="Picture 5" descr="C:\Users\acorn\Desktop\fsfdsfs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30838" y="5470525"/>
            <a:ext cx="2219325" cy="438150"/>
          </a:xfrm>
          <a:prstGeom prst="rect">
            <a:avLst/>
          </a:prstGeom>
          <a:noFill/>
        </p:spPr>
      </p:pic>
      <p:pic>
        <p:nvPicPr>
          <p:cNvPr id="1030" name="Picture 6" descr="C:\Users\acorn\Desktop\fdsfsd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27325" y="5378450"/>
            <a:ext cx="2038350" cy="495300"/>
          </a:xfrm>
          <a:prstGeom prst="rect">
            <a:avLst/>
          </a:prstGeom>
          <a:noFill/>
        </p:spPr>
      </p:pic>
      <p:pic>
        <p:nvPicPr>
          <p:cNvPr id="1031" name="Picture 7" descr="C:\Users\acorn\Desktop\fsfsdfsdfsdfsdf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92863" y="331788"/>
            <a:ext cx="3800475" cy="20002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130300" y="3429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 smtClean="0">
                <a:solidFill>
                  <a:srgbClr val="00002F"/>
                </a:solidFill>
                <a:latin typeface="+mn-ea"/>
              </a:rPr>
              <a:t>메인 화면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:\Users\acorn\Desktop\fdsfs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98725" y="666750"/>
            <a:ext cx="2038350" cy="495300"/>
          </a:xfrm>
          <a:prstGeom prst="rect">
            <a:avLst/>
          </a:prstGeom>
          <a:noFill/>
        </p:spPr>
      </p:pic>
      <p:pic>
        <p:nvPicPr>
          <p:cNvPr id="3" name="Picture 5" descr="C:\Users\acorn\Desktop\fsfdsf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3638" y="733425"/>
            <a:ext cx="2219325" cy="438150"/>
          </a:xfrm>
          <a:prstGeom prst="rect">
            <a:avLst/>
          </a:prstGeom>
          <a:noFill/>
        </p:spPr>
      </p:pic>
      <p:pic>
        <p:nvPicPr>
          <p:cNvPr id="2050" name="Picture 2" descr="C:\Users\acorn\Desktop\fdsfsdf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36637" y="1609725"/>
            <a:ext cx="9351963" cy="37075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77900" y="317500"/>
            <a:ext cx="256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 smtClean="0">
                <a:solidFill>
                  <a:srgbClr val="00002F"/>
                </a:solidFill>
                <a:latin typeface="+mn-ea"/>
              </a:rPr>
              <a:t>메인 화면 </a:t>
            </a:r>
            <a:r>
              <a:rPr lang="en-US" altLang="ko-KR" sz="2000" spc="-300" dirty="0" smtClean="0">
                <a:solidFill>
                  <a:srgbClr val="00002F"/>
                </a:solidFill>
                <a:latin typeface="+mn-ea"/>
              </a:rPr>
              <a:t>2</a:t>
            </a:r>
            <a:endParaRPr lang="ko-KR" altLang="en-US" sz="2000" spc="-300" dirty="0" smtClean="0">
              <a:solidFill>
                <a:srgbClr val="00002F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corn\Desktop\캡fasdfasdfa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4638" y="739775"/>
            <a:ext cx="6792912" cy="497205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09700" y="5080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000" spc="-300" dirty="0" smtClean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1900" y="571500"/>
            <a:ext cx="336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 smtClean="0">
                <a:solidFill>
                  <a:srgbClr val="00002F"/>
                </a:solidFill>
                <a:latin typeface="+mn-ea"/>
              </a:rPr>
              <a:t>회원 가입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6564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1" y="437391"/>
            <a:ext cx="2656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+mn-ea"/>
              </a:rPr>
              <a:t>프로젝트 개요</a:t>
            </a:r>
            <a:endParaRPr lang="ko-KR" altLang="en-US" sz="3200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+mn-ea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5532" y="1721043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srgbClr val="8DBABD"/>
                </a:solidFill>
                <a:latin typeface="+mn-ea"/>
              </a:rPr>
              <a:t>1. </a:t>
            </a:r>
            <a:r>
              <a:rPr lang="ko-KR" altLang="en-US" sz="2000" spc="-150" dirty="0" smtClean="0">
                <a:solidFill>
                  <a:srgbClr val="8DBABD"/>
                </a:solidFill>
                <a:latin typeface="+mn-ea"/>
              </a:rPr>
              <a:t>프로젝트 명</a:t>
            </a:r>
            <a:endParaRPr lang="ko-KR" altLang="en-US" sz="2000" spc="-150" dirty="0">
              <a:solidFill>
                <a:srgbClr val="8DBABD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68657" y="1736432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어머 이건 </a:t>
            </a:r>
            <a:r>
              <a:rPr lang="ko-KR" altLang="en-US" spc="-150" dirty="0" err="1" smtClean="0">
                <a:solidFill>
                  <a:srgbClr val="00002F"/>
                </a:solidFill>
                <a:latin typeface="+mn-ea"/>
              </a:rPr>
              <a:t>사야되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~</a:t>
            </a:r>
            <a:endParaRPr lang="ko-KR" altLang="en-US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5187" y="2486943"/>
            <a:ext cx="1433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srgbClr val="8DBABD"/>
                </a:solidFill>
                <a:latin typeface="+mn-ea"/>
              </a:rPr>
              <a:t>2. </a:t>
            </a:r>
            <a:r>
              <a:rPr lang="ko-KR" altLang="en-US" sz="2000" spc="-150" dirty="0" smtClean="0">
                <a:solidFill>
                  <a:srgbClr val="8DBABD"/>
                </a:solidFill>
                <a:latin typeface="+mn-ea"/>
              </a:rPr>
              <a:t>개발 기간</a:t>
            </a:r>
            <a:endParaRPr lang="ko-KR" altLang="en-US" sz="2000" spc="-150" dirty="0">
              <a:solidFill>
                <a:srgbClr val="8DBABD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8657" y="2486943"/>
            <a:ext cx="2361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2018.06.18 ~ 2018.07.13 </a:t>
            </a:r>
            <a:endParaRPr lang="ko-KR" altLang="en-US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5190" y="3252843"/>
            <a:ext cx="1433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srgbClr val="8DBABD"/>
                </a:solidFill>
                <a:latin typeface="+mn-ea"/>
              </a:rPr>
              <a:t>3. </a:t>
            </a:r>
            <a:r>
              <a:rPr lang="ko-KR" altLang="en-US" sz="2000" spc="-150" dirty="0" smtClean="0">
                <a:solidFill>
                  <a:srgbClr val="8DBABD"/>
                </a:solidFill>
                <a:latin typeface="+mn-ea"/>
              </a:rPr>
              <a:t>개발 목적</a:t>
            </a:r>
            <a:endParaRPr lang="ko-KR" altLang="en-US" sz="2000" spc="-150" dirty="0">
              <a:solidFill>
                <a:srgbClr val="8DBABD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01782" y="3252532"/>
            <a:ext cx="6502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기존에 있는 옷 쇼핑몰사이트를 구현하고 불편한 기능을 없앤 뒤 </a:t>
            </a:r>
            <a:endParaRPr lang="en-US" altLang="ko-KR" spc="-150" dirty="0" smtClean="0">
              <a:solidFill>
                <a:srgbClr val="00002F"/>
              </a:solidFill>
              <a:latin typeface="+mn-ea"/>
            </a:endParaRPr>
          </a:p>
          <a:p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좀 더 효율적인 기능을 넣어 좀 더 편리한 사이트 구현이 목표이며</a:t>
            </a:r>
            <a:endParaRPr lang="en-US" altLang="ko-KR" spc="-150" dirty="0" smtClean="0">
              <a:solidFill>
                <a:srgbClr val="00002F"/>
              </a:solidFill>
              <a:latin typeface="+mn-ea"/>
            </a:endParaRPr>
          </a:p>
          <a:p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구매욕구를 자극하는 구성을 만들어 선보일 예정이다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.</a:t>
            </a:r>
          </a:p>
          <a:p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쇼핑몰에 대한 </a:t>
            </a:r>
            <a:r>
              <a:rPr lang="ko-KR" altLang="en-US" spc="-150" dirty="0" err="1" smtClean="0">
                <a:solidFill>
                  <a:srgbClr val="00002F"/>
                </a:solidFill>
                <a:latin typeface="+mn-ea"/>
              </a:rPr>
              <a:t>매커니즘을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 이해하고 동작을 구현할 계획이다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.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 </a:t>
            </a:r>
            <a:endParaRPr lang="en-US" altLang="ko-KR" spc="-150" dirty="0" smtClean="0">
              <a:solidFill>
                <a:srgbClr val="00002F"/>
              </a:solidFill>
              <a:latin typeface="+mn-ea"/>
            </a:endParaRPr>
          </a:p>
          <a:p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5187" y="4993278"/>
            <a:ext cx="1433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srgbClr val="8DBABD"/>
                </a:solidFill>
                <a:latin typeface="+mn-ea"/>
              </a:rPr>
              <a:t>4. </a:t>
            </a:r>
            <a:r>
              <a:rPr lang="ko-KR" altLang="en-US" sz="2000" spc="-150" dirty="0" smtClean="0">
                <a:solidFill>
                  <a:srgbClr val="8DBABD"/>
                </a:solidFill>
                <a:latin typeface="+mn-ea"/>
              </a:rPr>
              <a:t>개발 범위</a:t>
            </a:r>
            <a:endParaRPr lang="ko-KR" altLang="en-US" sz="2000" spc="-150" dirty="0">
              <a:solidFill>
                <a:srgbClr val="8DBABD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01783" y="4993278"/>
            <a:ext cx="897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데이터베이스 구축 </a:t>
            </a:r>
            <a:endParaRPr lang="en-US" altLang="ko-KR" spc="-150" dirty="0" smtClean="0">
              <a:solidFill>
                <a:srgbClr val="00002F"/>
              </a:solidFill>
              <a:latin typeface="+mn-ea"/>
            </a:endParaRPr>
          </a:p>
          <a:p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화면 설계 및 구현</a:t>
            </a:r>
            <a:endParaRPr lang="en-US" altLang="ko-KR" spc="-150" dirty="0" smtClean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corn\Desktop\로그인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4406" y="500063"/>
            <a:ext cx="9054044" cy="5291137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168400" y="444500"/>
            <a:ext cx="224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 smtClean="0">
                <a:solidFill>
                  <a:srgbClr val="00002F"/>
                </a:solidFill>
                <a:latin typeface="+mn-ea"/>
              </a:rPr>
              <a:t>로그인 창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90600" y="254000"/>
            <a:ext cx="2425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 smtClean="0">
                <a:solidFill>
                  <a:srgbClr val="00002F"/>
                </a:solidFill>
                <a:latin typeface="+mn-ea"/>
              </a:rPr>
              <a:t>제품구매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0400" y="635000"/>
            <a:ext cx="5518294" cy="502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670300" y="5816600"/>
            <a:ext cx="1562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smtClean="0">
                <a:solidFill>
                  <a:srgbClr val="00002F"/>
                </a:solidFill>
                <a:latin typeface="+mn-ea"/>
              </a:rPr>
              <a:t>샘플 사진</a:t>
            </a:r>
            <a:endParaRPr lang="ko-KR" altLang="en-US" sz="2000" spc="-300" dirty="0" smtClean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85150" y="676275"/>
            <a:ext cx="13335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67663" y="1220788"/>
            <a:ext cx="2200275" cy="5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1775" y="2139950"/>
            <a:ext cx="360045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 descr="C:\Users\acorn\Desktop\캡처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93050" y="4175125"/>
            <a:ext cx="3473450" cy="590550"/>
          </a:xfrm>
          <a:prstGeom prst="rect">
            <a:avLst/>
          </a:prstGeom>
          <a:noFill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07338" y="5048250"/>
            <a:ext cx="351472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7838" y="354013"/>
            <a:ext cx="32861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414463"/>
            <a:ext cx="119253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8275" y="2605088"/>
            <a:ext cx="11896725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3552825"/>
            <a:ext cx="119348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89413" y="4090988"/>
            <a:ext cx="360997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7650" y="992188"/>
            <a:ext cx="119443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9800" y="304800"/>
            <a:ext cx="1765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 smtClean="0">
                <a:solidFill>
                  <a:srgbClr val="00002F"/>
                </a:solidFill>
                <a:latin typeface="+mn-ea"/>
              </a:rPr>
              <a:t>후기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93088" y="1404938"/>
            <a:ext cx="23336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93900" y="754480"/>
            <a:ext cx="5962650" cy="579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39125" y="1192213"/>
            <a:ext cx="666750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81988" y="890588"/>
            <a:ext cx="35242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5532" y="1516775"/>
            <a:ext cx="189667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srgbClr val="8DBABD"/>
                </a:solidFill>
                <a:latin typeface="+mn-ea"/>
              </a:rPr>
              <a:t>1. </a:t>
            </a:r>
            <a:r>
              <a:rPr lang="ko-KR" altLang="en-US" sz="2000" spc="-150" dirty="0" smtClean="0">
                <a:solidFill>
                  <a:srgbClr val="8DBABD"/>
                </a:solidFill>
                <a:latin typeface="+mn-ea"/>
              </a:rPr>
              <a:t>인원투입현황</a:t>
            </a:r>
            <a:endParaRPr lang="ko-KR" altLang="en-US" sz="2000" spc="-150" dirty="0">
              <a:solidFill>
                <a:srgbClr val="8DBABD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26522" y="989148"/>
            <a:ext cx="46943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25203" y="443256"/>
            <a:ext cx="486222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+mn-ea"/>
              </a:rPr>
              <a:t>인원투입현황 및 업무분장</a:t>
            </a:r>
            <a:endParaRPr lang="ko-KR" altLang="en-US" sz="3200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+mn-ea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6167" y="2003996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1) 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기획 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(3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명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) : 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주제 선정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요구사항정의서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, DB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설계</a:t>
            </a:r>
            <a:endParaRPr lang="ko-KR" altLang="en-US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6166" y="2404988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n-ea"/>
              </a:rPr>
              <a:t>2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디자인 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(3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명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) : 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화면 구현</a:t>
            </a:r>
            <a:endParaRPr lang="ko-KR" altLang="en-US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3160" y="2801050"/>
            <a:ext cx="5504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n-ea"/>
              </a:rPr>
              <a:t>3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프로그래밍 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(3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명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) : DB Table 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생성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, SQL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문 작성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pc="-150" dirty="0" err="1" smtClean="0">
                <a:solidFill>
                  <a:srgbClr val="00002F"/>
                </a:solidFill>
                <a:latin typeface="+mn-ea"/>
              </a:rPr>
              <a:t>로직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 구현</a:t>
            </a:r>
            <a:endParaRPr lang="ko-KR" altLang="en-US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5187" y="3314851"/>
            <a:ext cx="136287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srgbClr val="8DBABD"/>
                </a:solidFill>
                <a:latin typeface="+mn-ea"/>
              </a:rPr>
              <a:t>2. </a:t>
            </a:r>
            <a:r>
              <a:rPr lang="ko-KR" altLang="en-US" sz="2000" spc="-150" dirty="0" smtClean="0">
                <a:solidFill>
                  <a:srgbClr val="8DBABD"/>
                </a:solidFill>
                <a:latin typeface="+mn-ea"/>
              </a:rPr>
              <a:t>업무분장</a:t>
            </a:r>
            <a:endParaRPr lang="ko-KR" altLang="en-US" sz="2000" spc="-150" dirty="0">
              <a:solidFill>
                <a:srgbClr val="8DBABD"/>
              </a:solidFill>
              <a:latin typeface="+mn-ea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37466105"/>
              </p:ext>
            </p:extLst>
          </p:nvPr>
        </p:nvGraphicFramePr>
        <p:xfrm>
          <a:off x="554263" y="3887411"/>
          <a:ext cx="10672536" cy="143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5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575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575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최재호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조창현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김찬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ko-KR" altLang="en-US" sz="1600" dirty="0" smtClean="0">
                          <a:solidFill>
                            <a:srgbClr val="00002F"/>
                          </a:solidFill>
                        </a:rPr>
                        <a:t>프로젝트 총괄</a:t>
                      </a:r>
                      <a:endParaRPr lang="en-US" altLang="ko-KR" sz="1600" dirty="0" smtClean="0">
                        <a:solidFill>
                          <a:srgbClr val="00002F"/>
                        </a:solidFill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ko-KR" altLang="en-US" sz="1600" dirty="0" smtClean="0">
                          <a:solidFill>
                            <a:srgbClr val="00002F"/>
                          </a:solidFill>
                        </a:rPr>
                        <a:t>기획</a:t>
                      </a:r>
                      <a:r>
                        <a:rPr lang="en-US" altLang="ko-KR" sz="1600" baseline="0" dirty="0" smtClean="0">
                          <a:solidFill>
                            <a:srgbClr val="00002F"/>
                          </a:solidFill>
                        </a:rPr>
                        <a:t> </a:t>
                      </a:r>
                      <a:endParaRPr lang="en-US" altLang="ko-KR" sz="1600" dirty="0" smtClean="0">
                        <a:solidFill>
                          <a:srgbClr val="00002F"/>
                        </a:solidFill>
                      </a:endParaRPr>
                    </a:p>
                    <a:p>
                      <a:pPr marL="342900" indent="-342900" latinLnBrk="1">
                        <a:buFont typeface="+mj-lt"/>
                        <a:buAutoNum type="arabicPeriod" startAt="3"/>
                      </a:pPr>
                      <a:r>
                        <a:rPr lang="ko-KR" altLang="en-US" sz="1600" dirty="0" smtClean="0">
                          <a:solidFill>
                            <a:srgbClr val="00002F"/>
                          </a:solidFill>
                        </a:rPr>
                        <a:t>화면구현</a:t>
                      </a:r>
                      <a:endParaRPr lang="en-US" altLang="ko-KR" sz="1600" dirty="0" smtClean="0">
                        <a:solidFill>
                          <a:srgbClr val="00002F"/>
                        </a:solidFill>
                      </a:endParaRPr>
                    </a:p>
                    <a:p>
                      <a:pPr marL="342900" indent="-342900" latinLnBrk="1">
                        <a:buFont typeface="+mj-lt"/>
                        <a:buAutoNum type="arabicPeriod" startAt="3"/>
                      </a:pPr>
                      <a:r>
                        <a:rPr lang="en-US" altLang="ko-KR" sz="1600" dirty="0" smtClean="0">
                          <a:solidFill>
                            <a:srgbClr val="00002F"/>
                          </a:solidFill>
                        </a:rPr>
                        <a:t>DB</a:t>
                      </a:r>
                      <a:r>
                        <a:rPr lang="ko-KR" altLang="en-US" sz="1600" dirty="0" smtClean="0">
                          <a:solidFill>
                            <a:srgbClr val="00002F"/>
                          </a:solidFill>
                        </a:rPr>
                        <a:t>구현</a:t>
                      </a:r>
                      <a:endParaRPr lang="en-US" altLang="ko-KR" sz="1600" dirty="0" smtClean="0">
                        <a:solidFill>
                          <a:srgbClr val="00002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>
                          <a:solidFill>
                            <a:srgbClr val="00002F"/>
                          </a:solidFill>
                        </a:rPr>
                        <a:t>기획</a:t>
                      </a:r>
                      <a:endParaRPr lang="en-US" altLang="ko-KR" sz="1600" dirty="0" smtClean="0">
                        <a:solidFill>
                          <a:srgbClr val="00002F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600" dirty="0" smtClean="0">
                          <a:solidFill>
                            <a:srgbClr val="00002F"/>
                          </a:solidFill>
                        </a:rPr>
                        <a:t>DB </a:t>
                      </a:r>
                      <a:r>
                        <a:rPr lang="ko-KR" altLang="en-US" sz="1600" dirty="0" smtClean="0">
                          <a:solidFill>
                            <a:srgbClr val="00002F"/>
                          </a:solidFill>
                        </a:rPr>
                        <a:t>설계</a:t>
                      </a:r>
                      <a:endParaRPr lang="en-US" altLang="ko-KR" sz="1600" dirty="0" smtClean="0">
                        <a:solidFill>
                          <a:srgbClr val="00002F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>
                          <a:solidFill>
                            <a:srgbClr val="00002F"/>
                          </a:solidFill>
                        </a:rPr>
                        <a:t>화면구현</a:t>
                      </a:r>
                      <a:endParaRPr lang="en-US" altLang="ko-KR" sz="1600" dirty="0" smtClean="0">
                        <a:solidFill>
                          <a:srgbClr val="00002F"/>
                        </a:solidFill>
                      </a:endParaRPr>
                    </a:p>
                    <a:p>
                      <a:pPr marL="342900" indent="-342900" latinLnBrk="1">
                        <a:buFont typeface="+mj-lt"/>
                        <a:buAutoNum type="arabicPeriod" startAt="4"/>
                      </a:pPr>
                      <a:r>
                        <a:rPr lang="ko-KR" altLang="en-US" sz="1600" dirty="0" smtClean="0">
                          <a:solidFill>
                            <a:srgbClr val="00002F"/>
                          </a:solidFill>
                        </a:rPr>
                        <a:t>기능구현 </a:t>
                      </a:r>
                      <a:r>
                        <a:rPr lang="en-US" altLang="ko-KR" sz="1600" dirty="0" smtClean="0">
                          <a:solidFill>
                            <a:srgbClr val="00002F"/>
                          </a:solidFill>
                        </a:rPr>
                        <a:t>– </a:t>
                      </a:r>
                      <a:r>
                        <a:rPr lang="ko-KR" altLang="en-US" sz="1600" dirty="0" smtClean="0">
                          <a:solidFill>
                            <a:srgbClr val="00002F"/>
                          </a:solidFill>
                        </a:rPr>
                        <a:t>로그인</a:t>
                      </a:r>
                      <a:r>
                        <a:rPr lang="en-US" altLang="ko-KR" sz="1600" dirty="0" smtClean="0">
                          <a:solidFill>
                            <a:srgbClr val="00002F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rgbClr val="00002F"/>
                          </a:solidFill>
                        </a:rPr>
                        <a:t>회원가입</a:t>
                      </a:r>
                      <a:endParaRPr lang="en-US" altLang="ko-KR" sz="1600" dirty="0" smtClean="0">
                        <a:solidFill>
                          <a:srgbClr val="00002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>
                          <a:solidFill>
                            <a:srgbClr val="00002F"/>
                          </a:solidFill>
                        </a:rPr>
                        <a:t>기획</a:t>
                      </a:r>
                      <a:endParaRPr lang="en-US" altLang="ko-KR" sz="1600" dirty="0" smtClean="0">
                        <a:solidFill>
                          <a:srgbClr val="00002F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600" dirty="0" smtClean="0">
                          <a:solidFill>
                            <a:srgbClr val="00002F"/>
                          </a:solidFill>
                        </a:rPr>
                        <a:t>DB </a:t>
                      </a:r>
                      <a:r>
                        <a:rPr lang="ko-KR" altLang="en-US" sz="1600" dirty="0" smtClean="0">
                          <a:solidFill>
                            <a:srgbClr val="00002F"/>
                          </a:solidFill>
                        </a:rPr>
                        <a:t>설계</a:t>
                      </a:r>
                      <a:endParaRPr lang="en-US" altLang="ko-KR" sz="1600" dirty="0" smtClean="0">
                        <a:solidFill>
                          <a:srgbClr val="00002F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>
                          <a:solidFill>
                            <a:srgbClr val="00002F"/>
                          </a:solidFill>
                        </a:rPr>
                        <a:t>화면구현</a:t>
                      </a:r>
                      <a:endParaRPr lang="en-US" altLang="ko-KR" sz="1600" dirty="0" smtClean="0">
                        <a:solidFill>
                          <a:srgbClr val="00002F"/>
                        </a:solidFill>
                      </a:endParaRPr>
                    </a:p>
                    <a:p>
                      <a:pPr marL="342900" indent="-342900" latinLnBrk="1">
                        <a:buFont typeface="+mj-lt"/>
                        <a:buAutoNum type="arabicPeriod" startAt="4"/>
                      </a:pPr>
                      <a:r>
                        <a:rPr lang="ko-KR" altLang="en-US" sz="1600" dirty="0" smtClean="0">
                          <a:solidFill>
                            <a:srgbClr val="00002F"/>
                          </a:solidFill>
                        </a:rPr>
                        <a:t>기능구현 </a:t>
                      </a:r>
                      <a:endParaRPr lang="en-US" altLang="ko-KR" sz="1600" dirty="0" smtClean="0">
                        <a:solidFill>
                          <a:srgbClr val="00002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2520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/>
          <p:cNvGraphicFramePr>
            <a:graphicFrameLocks/>
          </p:cNvGraphicFramePr>
          <p:nvPr/>
        </p:nvGraphicFramePr>
        <p:xfrm>
          <a:off x="669924" y="965200"/>
          <a:ext cx="10429875" cy="4689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60103" y="341656"/>
            <a:ext cx="174919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+mn-ea"/>
              </a:rPr>
              <a:t>개발기간</a:t>
            </a:r>
            <a:endParaRPr lang="ko-KR" altLang="en-US" sz="3200" spc="-150" dirty="0">
              <a:solidFill>
                <a:srgbClr val="00002F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302380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1"/>
            <a:ext cx="2922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+mn-ea"/>
              </a:rPr>
              <a:t>요구사항명세서</a:t>
            </a:r>
            <a:endParaRPr lang="ko-KR" altLang="en-US" sz="3200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+mn-ea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1448527"/>
          <a:ext cx="12192000" cy="40754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9624"/>
                <a:gridCol w="1145652"/>
                <a:gridCol w="9122784"/>
                <a:gridCol w="1173940"/>
              </a:tblGrid>
              <a:tr h="302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depth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 정의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file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709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UI </a:t>
                      </a:r>
                      <a:r>
                        <a:rPr lang="ko-KR" altLang="en-US" sz="1600" dirty="0" smtClean="0"/>
                        <a:t>구성 </a:t>
                      </a:r>
                      <a:endParaRPr lang="en-US" altLang="ko-KR" sz="1600" dirty="0" smtClean="0"/>
                    </a:p>
                    <a:p>
                      <a:pPr latinLnBrk="1"/>
                      <a:endParaRPr lang="en-US" altLang="ko-KR" sz="16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상단 바에는 옷의 종류별로 나누어 메뉴리스트를 만든다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페이지 오른쪽 부분에는 </a:t>
                      </a:r>
                      <a:r>
                        <a:rPr lang="en-US" altLang="ko-KR" sz="1600" baseline="0" dirty="0" smtClean="0"/>
                        <a:t>Q&amp;A</a:t>
                      </a:r>
                      <a:r>
                        <a:rPr lang="ko-KR" altLang="en-US" sz="1600" baseline="0" dirty="0" smtClean="0"/>
                        <a:t>부분과 검색 창을 만든다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메인 중앙에는 이미지 창을 만들어 대표하는 이미지를 보여준다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메인 하단부분에는 신상품과 </a:t>
                      </a:r>
                      <a:r>
                        <a:rPr lang="en-US" altLang="ko-KR" sz="1600" baseline="0" dirty="0" smtClean="0"/>
                        <a:t>best</a:t>
                      </a:r>
                      <a:r>
                        <a:rPr lang="ko-KR" altLang="en-US" sz="1600" baseline="0" dirty="0" smtClean="0"/>
                        <a:t>제품을 나누어 제품들을 이미지와 함께 보여준다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600" baseline="0" dirty="0" smtClean="0"/>
                    </a:p>
                    <a:p>
                      <a:pPr marL="342900" indent="-342900" latinLnBrk="1">
                        <a:buNone/>
                      </a:pPr>
                      <a:r>
                        <a:rPr lang="ko-KR" altLang="en-US" sz="1600" baseline="0" dirty="0" smtClean="0"/>
                        <a:t>프로세스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None/>
                      </a:pPr>
                      <a:r>
                        <a:rPr lang="en-US" altLang="ko-KR" sz="1600" baseline="0" dirty="0" smtClean="0"/>
                        <a:t>1.   </a:t>
                      </a:r>
                      <a:r>
                        <a:rPr lang="ko-KR" altLang="en-US" sz="1600" baseline="0" dirty="0" smtClean="0"/>
                        <a:t>로그인</a:t>
                      </a:r>
                      <a:r>
                        <a:rPr lang="en-US" altLang="ko-KR" sz="1600" baseline="0" dirty="0" smtClean="0"/>
                        <a:t>/ </a:t>
                      </a:r>
                      <a:r>
                        <a:rPr lang="ko-KR" altLang="en-US" sz="1600" baseline="0" dirty="0" smtClean="0"/>
                        <a:t>회원가입 버튼과 기타 옵션 우측상단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 startAt="2"/>
                      </a:pPr>
                      <a:r>
                        <a:rPr lang="ko-KR" altLang="en-US" sz="1600" baseline="0" dirty="0" smtClean="0"/>
                        <a:t>중앙에 이미지 스크롤로 구성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 startAt="2"/>
                      </a:pPr>
                      <a:r>
                        <a:rPr lang="ko-KR" altLang="en-US" sz="1600" baseline="0" dirty="0" smtClean="0"/>
                        <a:t>이미지 위에 카테고리로 페이지 구성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 startAt="2"/>
                      </a:pPr>
                      <a:r>
                        <a:rPr lang="ko-KR" altLang="en-US" sz="1600" baseline="0" dirty="0" smtClean="0"/>
                        <a:t>이미지스크롤 아랫단에 </a:t>
                      </a:r>
                      <a:r>
                        <a:rPr lang="ko-KR" altLang="en-US" sz="1600" baseline="0" dirty="0" err="1" smtClean="0"/>
                        <a:t>데일리</a:t>
                      </a:r>
                      <a:r>
                        <a:rPr lang="ko-KR" altLang="en-US" sz="1600" baseline="0" dirty="0" smtClean="0"/>
                        <a:t> 베스트와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신상품 네임태그를 만들어 구성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 startAt="2"/>
                      </a:pPr>
                      <a:r>
                        <a:rPr lang="ko-KR" altLang="en-US" sz="1600" baseline="0" dirty="0" smtClean="0"/>
                        <a:t>해당되는 상품의 </a:t>
                      </a:r>
                      <a:r>
                        <a:rPr lang="ko-KR" altLang="en-US" sz="1600" baseline="0" smtClean="0"/>
                        <a:t>이미지를 구성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 startAt="2"/>
                      </a:pPr>
                      <a:endParaRPr lang="en-US" altLang="ko-KR" sz="16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HTML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08838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302380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1"/>
            <a:ext cx="2922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+mn-ea"/>
              </a:rPr>
              <a:t>요구사항명세서</a:t>
            </a:r>
            <a:endParaRPr lang="ko-KR" altLang="en-US" sz="3200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+mn-ea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1448527"/>
          <a:ext cx="12192000" cy="40754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9624"/>
                <a:gridCol w="1145652"/>
                <a:gridCol w="9122784"/>
                <a:gridCol w="1173940"/>
              </a:tblGrid>
              <a:tr h="302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depth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 정의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file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709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페이지 항목</a:t>
                      </a:r>
                      <a:endParaRPr lang="en-US" altLang="ko-KR" sz="1600" dirty="0" smtClean="0"/>
                    </a:p>
                    <a:p>
                      <a:pPr latinLnBrk="1"/>
                      <a:endParaRPr lang="en-US" altLang="ko-KR" sz="16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600" dirty="0" smtClean="0"/>
                        <a:t>ID,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비밀번호</a:t>
                      </a:r>
                      <a:r>
                        <a:rPr lang="en-US" altLang="ko-KR" sz="1600" baseline="0" dirty="0" smtClean="0"/>
                        <a:t>, </a:t>
                      </a:r>
                      <a:r>
                        <a:rPr lang="ko-KR" altLang="en-US" sz="1600" baseline="0" dirty="0" smtClean="0"/>
                        <a:t>이름</a:t>
                      </a:r>
                      <a:r>
                        <a:rPr lang="en-US" altLang="ko-KR" sz="1600" baseline="0" dirty="0" smtClean="0"/>
                        <a:t>, </a:t>
                      </a:r>
                      <a:r>
                        <a:rPr lang="ko-KR" altLang="en-US" sz="1600" baseline="0" dirty="0" smtClean="0"/>
                        <a:t>생년월일</a:t>
                      </a:r>
                      <a:r>
                        <a:rPr lang="en-US" altLang="ko-KR" sz="1600" baseline="0" dirty="0" smtClean="0"/>
                        <a:t>, </a:t>
                      </a:r>
                      <a:r>
                        <a:rPr lang="ko-KR" altLang="en-US" sz="1600" baseline="0" dirty="0" smtClean="0"/>
                        <a:t>휴대전화번호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입력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가입 완료 버튼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회원가입 취소 버튼</a:t>
                      </a:r>
                      <a:endParaRPr lang="en-US" altLang="ko-KR" sz="1600" dirty="0" smtClean="0"/>
                    </a:p>
                    <a:p>
                      <a:pPr marL="342900" indent="-342900" latinLnBrk="1">
                        <a:buNone/>
                      </a:pPr>
                      <a:endParaRPr lang="en-US" altLang="ko-KR" sz="1600" dirty="0" smtClean="0"/>
                    </a:p>
                    <a:p>
                      <a:pPr marL="342900" indent="-342900" latinLnBrk="1">
                        <a:buNone/>
                      </a:pPr>
                      <a:r>
                        <a:rPr lang="ko-KR" altLang="en-US" sz="1600" dirty="0" smtClean="0"/>
                        <a:t>프로세스</a:t>
                      </a:r>
                      <a:endParaRPr lang="en-US" altLang="ko-KR" sz="1600" dirty="0" smtClean="0"/>
                    </a:p>
                    <a:p>
                      <a:pPr marL="342900" indent="-342900" latinLnBrk="1">
                        <a:buNone/>
                      </a:pPr>
                      <a:endParaRPr lang="en-US" altLang="ko-KR" sz="16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600" baseline="0" dirty="0" smtClean="0"/>
                        <a:t>ID</a:t>
                      </a:r>
                      <a:r>
                        <a:rPr lang="ko-KR" altLang="en-US" sz="1600" baseline="0" dirty="0" smtClean="0"/>
                        <a:t>를 입력하고 중복확인을 눌러 중복이면 사용 할 수 없는 </a:t>
                      </a:r>
                      <a:r>
                        <a:rPr lang="en-US" altLang="ko-KR" sz="1600" baseline="0" dirty="0" smtClean="0"/>
                        <a:t>ID</a:t>
                      </a:r>
                      <a:r>
                        <a:rPr lang="ko-KR" altLang="en-US" sz="1600" baseline="0" dirty="0" smtClean="0"/>
                        <a:t>입니다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라고 뜨고 중복이 아니면 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None/>
                      </a:pPr>
                      <a:r>
                        <a:rPr lang="en-US" altLang="ko-KR" sz="1600" dirty="0" smtClean="0"/>
                        <a:t>     </a:t>
                      </a:r>
                      <a:r>
                        <a:rPr lang="ko-KR" altLang="en-US" sz="1600" dirty="0" smtClean="0"/>
                        <a:t>사용 가능한 </a:t>
                      </a:r>
                      <a:r>
                        <a:rPr lang="en-US" altLang="ko-KR" sz="1600" dirty="0" smtClean="0"/>
                        <a:t>ID </a:t>
                      </a:r>
                      <a:r>
                        <a:rPr lang="ko-KR" altLang="en-US" sz="1600" dirty="0" err="1" smtClean="0"/>
                        <a:t>입니다라</a:t>
                      </a:r>
                      <a:r>
                        <a:rPr lang="ko-KR" altLang="en-US" sz="1600" dirty="0" smtClean="0"/>
                        <a:t> 뜬다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marL="342900" indent="-342900" latinLnBrk="1">
                        <a:buAutoNum type="arabicPeriod" startAt="2"/>
                      </a:pPr>
                      <a:r>
                        <a:rPr lang="ko-KR" altLang="en-US" sz="1600" dirty="0" smtClean="0"/>
                        <a:t>다 입력하고 가입 완료 버튼을 누르면 메인 페이지로 이동한다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marL="342900" indent="-342900" latinLnBrk="1">
                        <a:buNone/>
                      </a:pPr>
                      <a:endParaRPr lang="en-US" altLang="ko-KR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HTML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08838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302380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1"/>
            <a:ext cx="2922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+mn-ea"/>
              </a:rPr>
              <a:t>요구사항명세서</a:t>
            </a:r>
            <a:endParaRPr lang="ko-KR" altLang="en-US" sz="3200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+mn-ea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1448527"/>
          <a:ext cx="12192000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9624"/>
                <a:gridCol w="1145652"/>
                <a:gridCol w="9122784"/>
                <a:gridCol w="1173940"/>
              </a:tblGrid>
              <a:tr h="302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depth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 정의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File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709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구매화면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None/>
                      </a:pPr>
                      <a:r>
                        <a:rPr lang="en-US" altLang="ko-KR" sz="1600" dirty="0" smtClean="0"/>
                        <a:t>UI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구성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왼쪽에 이미지와 오른쪽에 제품에 관한 설명을 구성</a:t>
                      </a:r>
                      <a:endParaRPr lang="en-US" altLang="ko-KR" sz="16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해당하는 옵션을 선택하게끔 설정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구입할 개수를 설정</a:t>
                      </a:r>
                      <a:endParaRPr lang="en-US" altLang="ko-KR" sz="16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구매하기를 누르면</a:t>
                      </a:r>
                      <a:r>
                        <a:rPr lang="ko-KR" altLang="en-US" sz="1600" baseline="0" dirty="0" smtClean="0"/>
                        <a:t> 결제화면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장바구니를 누르면 장바구니 탭에 물건이 추가되고 </a:t>
                      </a:r>
                      <a:r>
                        <a:rPr lang="en-US" altLang="ko-KR" sz="1600" baseline="0" dirty="0" smtClean="0"/>
                        <a:t>confirm</a:t>
                      </a:r>
                      <a:r>
                        <a:rPr lang="ko-KR" altLang="en-US" sz="1600" baseline="0" dirty="0" smtClean="0"/>
                        <a:t>으로 장바구니</a:t>
                      </a:r>
                      <a:r>
                        <a:rPr lang="en-US" altLang="ko-KR" sz="1600" baseline="0" dirty="0" smtClean="0"/>
                        <a:t>, </a:t>
                      </a:r>
                      <a:r>
                        <a:rPr lang="ko-KR" altLang="en-US" sz="1600" baseline="0" dirty="0" smtClean="0"/>
                        <a:t>목록 이동 질문</a:t>
                      </a:r>
                      <a:endParaRPr lang="en-US" altLang="ko-KR" sz="16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장바구니 이동 하면 장바구니 화면으로 이동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아니요 하면</a:t>
                      </a:r>
                      <a:r>
                        <a:rPr lang="ko-KR" altLang="en-US" sz="1600" baseline="0" dirty="0" smtClean="0"/>
                        <a:t> 현재화면 유지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en-US" altLang="ko-KR" sz="1600" dirty="0" smtClean="0"/>
                    </a:p>
                    <a:p>
                      <a:pPr marL="342900" indent="-342900" latinLnBrk="1">
                        <a:buNone/>
                      </a:pPr>
                      <a:r>
                        <a:rPr lang="ko-KR" altLang="en-US" sz="1600" dirty="0" smtClean="0"/>
                        <a:t>프로세스 </a:t>
                      </a:r>
                      <a:endParaRPr lang="en-US" altLang="ko-KR" sz="1600" dirty="0" smtClean="0"/>
                    </a:p>
                    <a:p>
                      <a:pPr marL="342900" indent="-342900" latinLnBrk="1">
                        <a:buNone/>
                      </a:pPr>
                      <a:r>
                        <a:rPr lang="en-US" altLang="ko-KR" sz="1600" baseline="0" dirty="0" smtClean="0"/>
                        <a:t>1. </a:t>
                      </a:r>
                      <a:r>
                        <a:rPr lang="ko-KR" altLang="en-US" sz="1600" baseline="0" dirty="0" smtClean="0"/>
                        <a:t>기본 적인 옷에 대한 설명과 가격 등이 오른쪽에 나오게 되어있다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None/>
                      </a:pPr>
                      <a:r>
                        <a:rPr lang="en-US" altLang="ko-KR" sz="1600" baseline="0" dirty="0" smtClean="0"/>
                        <a:t>2. </a:t>
                      </a:r>
                      <a:r>
                        <a:rPr lang="ko-KR" altLang="en-US" sz="1600" baseline="0" dirty="0" smtClean="0"/>
                        <a:t>옷에 대한 옵션 등을 선택하는 선택창이 있다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None/>
                      </a:pPr>
                      <a:r>
                        <a:rPr lang="en-US" altLang="ko-KR" sz="1600" baseline="0" dirty="0" smtClean="0"/>
                        <a:t>3. </a:t>
                      </a:r>
                      <a:r>
                        <a:rPr lang="ko-KR" altLang="en-US" sz="1600" baseline="0" dirty="0" smtClean="0"/>
                        <a:t>구매 개수를 정 할 수 있다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None/>
                      </a:pPr>
                      <a:r>
                        <a:rPr lang="en-US" altLang="ko-KR" sz="1600" baseline="0" dirty="0" smtClean="0"/>
                        <a:t>4. </a:t>
                      </a:r>
                      <a:r>
                        <a:rPr lang="ko-KR" altLang="en-US" sz="1600" baseline="0" dirty="0" smtClean="0"/>
                        <a:t>구매하기를 누르면 결제화면으로 이동</a:t>
                      </a:r>
                      <a:r>
                        <a:rPr lang="en-US" altLang="ko-KR" sz="1600" baseline="0" dirty="0" smtClean="0"/>
                        <a:t>,</a:t>
                      </a:r>
                    </a:p>
                    <a:p>
                      <a:pPr marL="342900" indent="-342900" latinLnBrk="1">
                        <a:buNone/>
                      </a:pPr>
                      <a:r>
                        <a:rPr lang="en-US" altLang="ko-KR" sz="1600" baseline="0" dirty="0" smtClean="0"/>
                        <a:t>5. </a:t>
                      </a:r>
                      <a:r>
                        <a:rPr lang="ko-KR" altLang="en-US" sz="1600" baseline="0" dirty="0" smtClean="0"/>
                        <a:t>장바구니를 누르면 장바구니에 저장 및 이동할 것인지 물어보는 창이  생김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None/>
                      </a:pPr>
                      <a:endParaRPr lang="en-US" altLang="ko-KR" sz="16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HTML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08838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302380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1"/>
            <a:ext cx="2922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+mn-ea"/>
              </a:rPr>
              <a:t>요구사항명세서</a:t>
            </a:r>
            <a:endParaRPr lang="ko-KR" altLang="en-US" sz="3200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+mn-ea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1448527"/>
          <a:ext cx="12192000" cy="51173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9624"/>
                <a:gridCol w="1145652"/>
                <a:gridCol w="9122784"/>
                <a:gridCol w="1173940"/>
              </a:tblGrid>
              <a:tr h="459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depth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 정의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File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658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장바구</a:t>
                      </a:r>
                      <a:r>
                        <a:rPr lang="ko-KR" altLang="en-US" dirty="0"/>
                        <a:t>니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None/>
                      </a:pPr>
                      <a:r>
                        <a:rPr lang="en-US" altLang="ko-KR" sz="1600" dirty="0" smtClean="0"/>
                        <a:t>UI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구성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상단 클릭버튼과 각 정보에 맞게 구성한다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None/>
                      </a:pPr>
                      <a:r>
                        <a:rPr lang="en-US" altLang="ko-KR" sz="1600" baseline="0" dirty="0" smtClean="0"/>
                        <a:t>2.   </a:t>
                      </a:r>
                      <a:r>
                        <a:rPr lang="ko-KR" altLang="en-US" sz="1600" baseline="0" dirty="0" smtClean="0"/>
                        <a:t>클릭버튼으로 선택을 하여 구매 및 삭제를 할 수 있게 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en-US" altLang="ko-KR" sz="1600" dirty="0" smtClean="0"/>
                    </a:p>
                    <a:p>
                      <a:pPr marL="342900" indent="-342900" latinLnBrk="1">
                        <a:buAutoNum type="arabicPeriod" startAt="3"/>
                      </a:pPr>
                      <a:r>
                        <a:rPr lang="ko-KR" altLang="en-US" sz="1600" baseline="0" dirty="0" smtClean="0"/>
                        <a:t>수량변경으로 구매할 수량 변경 가능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 startAt="3"/>
                      </a:pPr>
                      <a:r>
                        <a:rPr lang="ko-KR" altLang="en-US" sz="1600" dirty="0" smtClean="0"/>
                        <a:t>총 금액 </a:t>
                      </a:r>
                      <a:r>
                        <a:rPr lang="ko-KR" altLang="en-US" sz="1600" dirty="0" err="1" smtClean="0"/>
                        <a:t>배송비</a:t>
                      </a:r>
                      <a:r>
                        <a:rPr lang="ko-KR" altLang="en-US" sz="1600" dirty="0" smtClean="0"/>
                        <a:t> 등을 아래에 계산하여 총 비용을 보여준다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marL="342900" indent="-342900" latinLnBrk="1">
                        <a:buAutoNum type="arabicPeriod" startAt="3"/>
                      </a:pPr>
                      <a:r>
                        <a:rPr lang="ko-KR" altLang="en-US" sz="1600" dirty="0" smtClean="0"/>
                        <a:t>전체 상품 주문 버튼과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쇼핑 계속하기 버튼을 구성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 startAt="3"/>
                      </a:pPr>
                      <a:r>
                        <a:rPr lang="ko-KR" altLang="en-US" sz="1600" baseline="0" dirty="0" smtClean="0"/>
                        <a:t>전체상품 주문 버튼은 주문 페이지로 이동하며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 startAt="3"/>
                      </a:pPr>
                      <a:r>
                        <a:rPr lang="ko-KR" altLang="en-US" sz="1600" baseline="0" dirty="0" smtClean="0"/>
                        <a:t>쇼핑 계속하기 버튼은 메인 페이지로 이동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 startAt="3"/>
                      </a:pPr>
                      <a:r>
                        <a:rPr lang="ko-KR" altLang="en-US" sz="1600" baseline="0" dirty="0" smtClean="0"/>
                        <a:t>여러 상품을 등록해놓고 선택한 물품만 구매</a:t>
                      </a:r>
                      <a:r>
                        <a:rPr lang="en-US" altLang="ko-KR" sz="1600" baseline="0" dirty="0" smtClean="0"/>
                        <a:t>, </a:t>
                      </a:r>
                      <a:r>
                        <a:rPr lang="ko-KR" altLang="en-US" sz="1600" baseline="0" dirty="0" smtClean="0"/>
                        <a:t>및 삭제 가능하게 구성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AutoNum type="arabicPeriod" startAt="3"/>
                      </a:pPr>
                      <a:endParaRPr lang="en-US" altLang="ko-KR" sz="1600" dirty="0" smtClean="0"/>
                    </a:p>
                    <a:p>
                      <a:pPr marL="342900" indent="-342900" latinLnBrk="1">
                        <a:buNone/>
                      </a:pPr>
                      <a:r>
                        <a:rPr lang="ko-KR" altLang="en-US" sz="1600" dirty="0" smtClean="0"/>
                        <a:t>프로세스 </a:t>
                      </a:r>
                      <a:endParaRPr lang="en-US" altLang="ko-KR" sz="16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이미지는 해당 물품 메인 이미지를 불러오고 각 등록된 내용을 정렬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각 물건마다 주문</a:t>
                      </a:r>
                      <a:r>
                        <a:rPr lang="en-US" altLang="ko-KR" sz="1600" dirty="0" smtClean="0"/>
                        <a:t>,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dirty="0" smtClean="0"/>
                        <a:t>관심상품 등록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삭제 버튼을 넣고</a:t>
                      </a:r>
                      <a:endParaRPr lang="en-US" altLang="ko-KR" sz="16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수량변경을 넣어 가격 및 개수 변경</a:t>
                      </a:r>
                      <a:endParaRPr lang="en-US" altLang="ko-KR" sz="16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전체 선택 옵션과 선택하여 삭제 및 결제 버튼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전체 결제 및 다른 상품 주문하기 버튼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전체 결제 버튼은 장바구니 내에 있는 모든 제품과 수량에 맞게 가격에 계산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다른 상품주문하기는 메인 페이지로 이동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ㅋ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08838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302380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1"/>
            <a:ext cx="2922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+mn-ea"/>
              </a:rPr>
              <a:t>요구사항명세서</a:t>
            </a:r>
            <a:endParaRPr lang="ko-KR" altLang="en-US" sz="3200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+mn-ea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1448527"/>
          <a:ext cx="12192000" cy="51173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9624"/>
                <a:gridCol w="1145652"/>
                <a:gridCol w="9122784"/>
                <a:gridCol w="1173940"/>
              </a:tblGrid>
              <a:tr h="459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depth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 정의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File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658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후기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None/>
                      </a:pPr>
                      <a:r>
                        <a:rPr lang="en-US" altLang="ko-KR" sz="1600" dirty="0" smtClean="0"/>
                        <a:t>UI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구성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구매한 의상을 입은 착의 사진을 왼쪽 공간에 구성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후기 작성한 아이디와 내용 별점 등을 오른쪽에 배치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별점을 오른쪽상단에 배치 </a:t>
                      </a:r>
                      <a:r>
                        <a:rPr lang="en-US" altLang="ko-KR" sz="1600" baseline="0" dirty="0" smtClean="0"/>
                        <a:t>1~5</a:t>
                      </a:r>
                      <a:r>
                        <a:rPr lang="ko-KR" altLang="en-US" sz="1600" baseline="0" dirty="0" smtClean="0"/>
                        <a:t>개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후기내용 </a:t>
                      </a:r>
                      <a:r>
                        <a:rPr lang="en-US" altLang="ko-KR" sz="1600" baseline="0" dirty="0" smtClean="0"/>
                        <a:t>5</a:t>
                      </a:r>
                      <a:r>
                        <a:rPr lang="ko-KR" altLang="en-US" sz="1600" baseline="0" dirty="0" smtClean="0"/>
                        <a:t>줄 정도를 별점 아래에 배치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이미지 아래 공간에 후기내용 작성 공간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AutoNum type="arabicPeriod" startAt="5"/>
                      </a:pPr>
                      <a:r>
                        <a:rPr lang="ko-KR" altLang="en-US" sz="1600" baseline="0" dirty="0" smtClean="0"/>
                        <a:t>다른 사람의 후기리스트 나열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 startAt="5"/>
                      </a:pPr>
                      <a:r>
                        <a:rPr lang="ko-KR" altLang="en-US" sz="1600" baseline="0" dirty="0" smtClean="0"/>
                        <a:t>로그인해야 사용 가능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600" dirty="0" smtClean="0"/>
                    </a:p>
                    <a:p>
                      <a:pPr marL="342900" indent="-342900" latinLnBrk="1">
                        <a:buNone/>
                      </a:pPr>
                      <a:r>
                        <a:rPr lang="ko-KR" altLang="en-US" sz="1600" dirty="0" smtClean="0"/>
                        <a:t>프로세스 </a:t>
                      </a:r>
                      <a:endParaRPr lang="en-US" altLang="ko-KR" sz="16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이미지를 넣</a:t>
                      </a:r>
                      <a:r>
                        <a:rPr lang="ko-KR" altLang="en-US" sz="1600" baseline="0" dirty="0" smtClean="0"/>
                        <a:t>을 넓은 공간 설정 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별점을 이미지로 구성</a:t>
                      </a:r>
                      <a:r>
                        <a:rPr lang="en-US" altLang="ko-KR" sz="1600" baseline="0" dirty="0" smtClean="0"/>
                        <a:t>,</a:t>
                      </a:r>
                      <a:r>
                        <a:rPr lang="ko-KR" altLang="en-US" sz="1600" baseline="0" dirty="0" smtClean="0"/>
                        <a:t> 제품 평가 점수 반영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후기 내용 </a:t>
                      </a:r>
                      <a:r>
                        <a:rPr lang="en-US" altLang="ko-KR" sz="1600" dirty="0" smtClean="0"/>
                        <a:t>300byte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정도 별점 하단에 배치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후기내용은 </a:t>
                      </a:r>
                      <a:r>
                        <a:rPr lang="en-US" altLang="ko-KR" sz="1600" dirty="0" smtClean="0"/>
                        <a:t>2mb</a:t>
                      </a:r>
                      <a:r>
                        <a:rPr lang="ko-KR" altLang="en-US" sz="1600" dirty="0" smtClean="0"/>
                        <a:t>까지 입력가능</a:t>
                      </a:r>
                      <a:endParaRPr lang="en-US" altLang="ko-KR" sz="16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작성완료 버튼과 삭제버튼이</a:t>
                      </a:r>
                      <a:r>
                        <a:rPr lang="ko-KR" altLang="en-US" sz="1600" baseline="0" dirty="0" smtClean="0"/>
                        <a:t> 있음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제품 하단에 후기</a:t>
                      </a:r>
                      <a:r>
                        <a:rPr lang="ko-KR" altLang="en-US" sz="1600" baseline="0" dirty="0" smtClean="0"/>
                        <a:t> 생성됨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en-US" altLang="ko-KR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08838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spc="-300" dirty="0" smtClean="0">
            <a:solidFill>
              <a:srgbClr val="00002F"/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7008</TotalTime>
  <Words>949</Words>
  <Application>Microsoft Office PowerPoint</Application>
  <PresentationFormat>사용자 지정</PresentationFormat>
  <Paragraphs>443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굴림</vt:lpstr>
      <vt:lpstr>Arial</vt:lpstr>
      <vt:lpstr>맑은 고딕</vt:lpstr>
      <vt:lpstr>Helvetica</vt:lpstr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acorn</cp:lastModifiedBy>
  <cp:revision>575</cp:revision>
  <dcterms:created xsi:type="dcterms:W3CDTF">2017-05-29T09:12:16Z</dcterms:created>
  <dcterms:modified xsi:type="dcterms:W3CDTF">2018-06-21T08:09:14Z</dcterms:modified>
</cp:coreProperties>
</file>